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7"/>
  </p:notesMasterIdLst>
  <p:sldIdLst>
    <p:sldId id="268" r:id="rId5"/>
    <p:sldId id="2601" r:id="rId6"/>
    <p:sldId id="2602" r:id="rId7"/>
    <p:sldId id="2603" r:id="rId8"/>
    <p:sldId id="2604" r:id="rId9"/>
    <p:sldId id="2605" r:id="rId10"/>
    <p:sldId id="2608" r:id="rId11"/>
    <p:sldId id="2606" r:id="rId12"/>
    <p:sldId id="2611" r:id="rId13"/>
    <p:sldId id="2609" r:id="rId14"/>
    <p:sldId id="2607" r:id="rId15"/>
    <p:sldId id="2610" r:id="rId16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601C881-5987-4573-B62D-67AAA86BAD33}">
          <p14:sldIdLst>
            <p14:sldId id="268"/>
            <p14:sldId id="2601"/>
          </p14:sldIdLst>
        </p14:section>
        <p14:section name="Untitled Section" id="{ABC679EF-2F90-4442-A95D-0CCAF18A8E56}">
          <p14:sldIdLst>
            <p14:sldId id="2602"/>
            <p14:sldId id="2603"/>
            <p14:sldId id="2604"/>
            <p14:sldId id="2605"/>
            <p14:sldId id="2608"/>
            <p14:sldId id="2606"/>
            <p14:sldId id="2611"/>
            <p14:sldId id="2609"/>
            <p14:sldId id="2607"/>
            <p14:sldId id="26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Colm O'Reilly" initials="COR" lastIdx="2" clrIdx="1">
    <p:extLst>
      <p:ext uri="{19B8F6BF-5375-455C-9EA6-DF929625EA0E}">
        <p15:presenceInfo xmlns:p15="http://schemas.microsoft.com/office/powerpoint/2012/main" userId="Colm O'Reilly" providerId="None"/>
      </p:ext>
    </p:extLst>
  </p:cmAuthor>
  <p:cmAuthor id="3" name="Tiago Guerra" initials="TG" lastIdx="2" clrIdx="2">
    <p:extLst>
      <p:ext uri="{19B8F6BF-5375-455C-9EA6-DF929625EA0E}">
        <p15:presenceInfo xmlns:p15="http://schemas.microsoft.com/office/powerpoint/2012/main" userId="S::tiago.guerra@paddypowerbetfair.com::10cc9da5-f6db-4c81-b121-963b738919f7" providerId="AD"/>
      </p:ext>
    </p:extLst>
  </p:cmAuthor>
  <p:cmAuthor id="4" name="John Hiley" initials="JH" lastIdx="1" clrIdx="3">
    <p:extLst>
      <p:ext uri="{19B8F6BF-5375-455C-9EA6-DF929625EA0E}">
        <p15:presenceInfo xmlns:p15="http://schemas.microsoft.com/office/powerpoint/2012/main" userId="S::john.hiley@paddypowerbetfair.com::0404c501-0645-4aa1-a330-4ad842b448c9" providerId="AD"/>
      </p:ext>
    </p:extLst>
  </p:cmAuthor>
  <p:cmAuthor id="5" name="Ioan Cioflica" initials="IC" lastIdx="2" clrIdx="4">
    <p:extLst>
      <p:ext uri="{19B8F6BF-5375-455C-9EA6-DF929625EA0E}">
        <p15:presenceInfo xmlns:p15="http://schemas.microsoft.com/office/powerpoint/2012/main" userId="S::ioan.cioflica@paddypowerbetfair.com::d941492f-dea2-47eb-bab4-e35a4ac65d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9CDE"/>
    <a:srgbClr val="479A62"/>
    <a:srgbClr val="005151"/>
    <a:srgbClr val="FFE661"/>
    <a:srgbClr val="005152"/>
    <a:srgbClr val="DC4242"/>
    <a:srgbClr val="FF2600"/>
    <a:srgbClr val="FF7E79"/>
    <a:srgbClr val="007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94"/>
  </p:normalViewPr>
  <p:slideViewPr>
    <p:cSldViewPr snapToGrid="0">
      <p:cViewPr varScale="1">
        <p:scale>
          <a:sx n="100" d="100"/>
          <a:sy n="100" d="100"/>
        </p:scale>
        <p:origin x="72" y="258"/>
      </p:cViewPr>
      <p:guideLst>
        <p:guide orient="horz" pos="4088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5489-53DF-EF48-980B-B723884FD2C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476B-4FED-E34D-A765-2B203AC9D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8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4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61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69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2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8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52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39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All 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3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F8EA-93A6-1848-8FA8-E856F76D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0B180-D67C-2149-8280-004ADAD01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5DB1-B421-334D-B3B9-7FC90696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92A8-9A46-6243-AC62-19A8FE73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4EEE-14F0-C646-ABEF-4F9A4173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EC82-B707-CD41-9445-A7594BF5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2B075-68BD-4A4E-9D77-A68B058E3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682C-F957-0949-A826-11C0044D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E6F9-6E00-724D-AB4A-67904CDB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90E2E-3C7B-F447-A8DB-B5428CFC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81060-A722-604F-920F-034E73479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3CC8-3E53-1B42-A703-28AE34F6E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4F3F2-2E35-F248-BE7B-3EAD41D1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00813-ADE5-6542-9979-57977741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51CF-2E14-914D-95E6-AF78E7AF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0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030BF-C633-C247-B4D2-4AD37C4C7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8A20C-C115-2047-B9CD-20EF4482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3690" y="5895840"/>
            <a:ext cx="2318101" cy="5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8957E-578C-AB45-9C66-595DAE7CE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83C76-AFDB-5B4B-B76B-198EDF7F0A38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8C54C-9842-BE4B-9C93-59D6B1C009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8B1F77D4-F402-FE43-9F2E-7D7E0C87C5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208582" y="1559888"/>
            <a:ext cx="5257800" cy="374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0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83404A-39C2-8B48-BEB2-739C6EA7A571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7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14DE1-AA3D-674E-817A-9B7D0806891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A8EB7-3057-A849-8B49-0FBAC149D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BDA07-BF5A-0340-9869-06E16DDD4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CDE0B-D310-CC48-89F2-0B6F39F3AE75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FA78F-0D32-ED41-96F8-B924309A4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64C8B-6329-B742-8BAE-A7D7A46AFA2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64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833AD5-863E-A54C-B410-2E77F36D0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3" y="0"/>
            <a:ext cx="1218017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E6C-E11C-B04F-B9E7-17735CFD8C7A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D3D-8495-AB4A-ADDC-1DE807B52C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830E3-F7F1-A440-AA45-04AEBA9E14C0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8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B6C0-6384-1B4C-BB15-B86D58FD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908-B25D-B141-A499-59AABD27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631ED-99BF-D04E-AB71-71941BDE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F7D-DD75-5044-AB98-AA2DD301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15B66-0821-ED42-8CBA-74A5D586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4887D-55C7-8846-80FF-A38FD94C6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F6483-1F9B-984D-B251-09E3450012C1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73CFE-BD6D-4941-B880-0C7BFBCF7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0C46-53D3-B849-A307-34C31ED75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BF92F-8260-424B-B0DB-697DA091DBD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490F3-6906-F14B-9C16-08759A68E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95FB4-BAD4-184F-BD31-CDFCFCAEAC7B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0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D07138-1DF6-154A-BB75-4A75D28DC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1227-9EEC-4F43-82C7-C8EC0EDB8B09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500E7-425C-104E-A166-60B5611D46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7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0A465-0EFC-8C48-9958-D8369054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75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61E70-389D-1748-8F72-D64AA2169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63F8E-71B7-CD4E-BE52-277303CCA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D94E6-92D3-2A44-A69B-1E0C4A6DE96F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04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3792-CB26-EB4C-ABBE-A07FAAB9A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1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28643-5EBA-D547-80E8-E5D9A7332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75" y="1117600"/>
            <a:ext cx="4618038" cy="5022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3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8AAF5D-1D04-A449-B587-CF58039D7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5460722"/>
            <a:ext cx="1462537" cy="31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4C08A-00BE-D547-99CB-283F6F893BDC}"/>
              </a:ext>
            </a:extLst>
          </p:cNvPr>
          <p:cNvSpPr txBox="1"/>
          <p:nvPr userDrawn="1"/>
        </p:nvSpPr>
        <p:spPr>
          <a:xfrm>
            <a:off x="502746" y="6303489"/>
            <a:ext cx="23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www.flutter.com</a:t>
            </a:r>
            <a:endParaRPr lang="en-IE" sz="1200" b="0" i="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2997-D571-1C40-8A32-264D54F2F0FF}"/>
              </a:ext>
            </a:extLst>
          </p:cNvPr>
          <p:cNvSpPr/>
          <p:nvPr userDrawn="1"/>
        </p:nvSpPr>
        <p:spPr>
          <a:xfrm>
            <a:off x="582258" y="6031120"/>
            <a:ext cx="147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97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7" y="6397750"/>
            <a:ext cx="1077174" cy="234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685C4-B01A-824D-BD8E-F457F28D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1" y="252833"/>
            <a:ext cx="10515600" cy="780310"/>
          </a:xfrm>
        </p:spPr>
        <p:txBody>
          <a:bodyPr>
            <a:normAutofit/>
          </a:bodyPr>
          <a:lstStyle>
            <a:lvl1pPr>
              <a:defRPr sz="4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A5CF-6475-3347-A47B-843844549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012" y="1545004"/>
            <a:ext cx="10515599" cy="41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A8752-0E82-E142-9465-D59969F2E4C5}"/>
              </a:ext>
            </a:extLst>
          </p:cNvPr>
          <p:cNvSpPr/>
          <p:nvPr userDrawn="1"/>
        </p:nvSpPr>
        <p:spPr>
          <a:xfrm flipV="1">
            <a:off x="603023" y="1016142"/>
            <a:ext cx="897786" cy="25200"/>
          </a:xfrm>
          <a:prstGeom prst="rect">
            <a:avLst/>
          </a:prstGeom>
          <a:solidFill>
            <a:srgbClr val="00C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4F2D-D38C-704A-8F0E-EE609FC6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318D-A367-C043-B6CB-14CFD712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389F-C6F0-9E4A-B504-00C2D937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CC0C-F492-DA41-B3A8-0D6D66DA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A1164-C0AB-644F-B5C7-358138A1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BECE-51EC-A842-9993-A57A717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421D-0F84-774D-99CA-61CE8E9C2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1C6CB-F3A7-3441-A5B6-CC1F5DD2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0105B-6319-924B-92CF-A3BCF528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EF335-ADEA-2742-9055-7465B398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F2C8-A3F4-8646-B4BB-A038EDE5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396-8F60-984F-8A86-70ECEB8C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FB97-BAB8-424C-ABA1-31AE77F2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0F9E7-D010-E747-ABC9-DC6C30AA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89CB-3083-1744-B403-EB83B8BBC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88E9B-773F-2F47-B6B7-18087C18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A426D-B3E7-0D46-88DA-F99DEEFB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1B978-9315-504E-8FCE-B0D18195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AAA9-C9C0-0B4C-A131-D95B0818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5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650-9695-1D48-B6E8-368B9967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23253-9537-7D4E-AA6F-0C9CD5D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D9C5D-7401-EC42-A43F-7A47860E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B462-A8B6-7746-A9AB-00306FE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A2CFD-BA96-3542-95F5-86EE427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98388-8392-FC49-B454-8CC4210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67D0-FDBD-0341-8FEF-55DD0DA9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ACD-5208-CB4E-8F35-E88395AE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8CF5-181B-6B42-8521-39B289E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5CE4-A805-E64A-8C0C-FC41F382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96481-9CE1-AC4F-88F5-E9BFB466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8870-BBD0-D048-8AD0-75C6AD4D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0F2E-EE0A-7F47-B154-0870E7F3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490E-40BF-4048-A1D3-5A3838F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7A95D-D207-464A-9B59-BF818924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C248C-080C-5B47-A74F-FD23F918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FBE3B-E35B-B342-B845-D404C27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D74D-9AD6-4046-A3E1-5BD6D01F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4A7-A6E8-7145-B930-89C63D6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ED804-2F24-2147-954E-55DF173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BC58-39CF-7F44-84C0-2494FD2FA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1173-304E-7041-AE4C-A572BB513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94DC-83B4-F44A-874E-FCD6853A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B61-0A76-B948-AC96-CF5F3BEDE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0" r:id="rId12"/>
    <p:sldLayoutId id="2147483691" r:id="rId13"/>
    <p:sldLayoutId id="2147483650" r:id="rId14"/>
    <p:sldLayoutId id="2147483682" r:id="rId15"/>
    <p:sldLayoutId id="2147483668" r:id="rId16"/>
    <p:sldLayoutId id="2147483681" r:id="rId17"/>
    <p:sldLayoutId id="2147483664" r:id="rId18"/>
    <p:sldLayoutId id="2147483665" r:id="rId19"/>
    <p:sldLayoutId id="2147483662" r:id="rId20"/>
    <p:sldLayoutId id="2147483667" r:id="rId21"/>
    <p:sldLayoutId id="2147483663" r:id="rId22"/>
    <p:sldLayoutId id="2147483666" r:id="rId23"/>
    <p:sldLayoutId id="2147483661" r:id="rId24"/>
    <p:sldLayoutId id="2147483684" r:id="rId25"/>
    <p:sldLayoutId id="2147483655" r:id="rId26"/>
    <p:sldLayoutId id="2147483683" r:id="rId27"/>
    <p:sldLayoutId id="214748368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able_(database)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hyperlink" Target="https://en.wikipedia.org/wiki/Row_(database)" TargetMode="External"/><Relationship Id="rId4" Type="http://schemas.openxmlformats.org/officeDocument/2006/relationships/hyperlink" Target="https://en.wikipedia.org/wiki/Column_(database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411141" y="2182049"/>
            <a:ext cx="11224416" cy="124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GB" sz="4000" b="1" i="1" dirty="0">
              <a:solidFill>
                <a:schemeClr val="bg1"/>
              </a:solidFill>
              <a:latin typeface="Effra" panose="0200050608000009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342D05-CED7-564D-B533-800E794D4276}"/>
              </a:ext>
            </a:extLst>
          </p:cNvPr>
          <p:cNvSpPr txBox="1">
            <a:spLocks/>
          </p:cNvSpPr>
          <p:nvPr/>
        </p:nvSpPr>
        <p:spPr>
          <a:xfrm>
            <a:off x="411141" y="3036455"/>
            <a:ext cx="11224416" cy="785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GB" sz="3200" i="0" dirty="0">
              <a:solidFill>
                <a:schemeClr val="accent2"/>
              </a:solidFill>
              <a:latin typeface="Effra" panose="02000506080000020004" pitchFamily="2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E7547-9B50-47EE-9B7C-CE926D5E1044}"/>
              </a:ext>
            </a:extLst>
          </p:cNvPr>
          <p:cNvSpPr txBox="1"/>
          <p:nvPr/>
        </p:nvSpPr>
        <p:spPr>
          <a:xfrm>
            <a:off x="2238375" y="2552700"/>
            <a:ext cx="7896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Data ecosystem</a:t>
            </a:r>
          </a:p>
        </p:txBody>
      </p:sp>
    </p:spTree>
    <p:extLst>
      <p:ext uri="{BB962C8B-B14F-4D97-AF65-F5344CB8AC3E}">
        <p14:creationId xmlns:p14="http://schemas.microsoft.com/office/powerpoint/2010/main" val="92785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669635" y="1010289"/>
            <a:ext cx="5949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Relational </a:t>
            </a:r>
            <a:r>
              <a:rPr lang="en-US" dirty="0" err="1">
                <a:solidFill>
                  <a:schemeClr val="bg1"/>
                </a:solidFill>
              </a:rPr>
              <a:t>db</a:t>
            </a:r>
            <a:r>
              <a:rPr lang="en-US" dirty="0">
                <a:solidFill>
                  <a:schemeClr val="bg1"/>
                </a:solidFill>
              </a:rPr>
              <a:t>: relation between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Relational model: 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into one or more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Table (databas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(or "relations") of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Column (databas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columns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Row (databas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rows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with a unique key identifying each row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     There is a correspondence between tables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Supports data manipulation with complex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Transform and extract for other consumers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needs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88A04-E21B-45BF-B40B-67834ECD1313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Relational database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85F4AA0-5187-4093-8A10-7135A4070BB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1032" y="757238"/>
            <a:ext cx="5949968" cy="278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418811" y="1395557"/>
            <a:ext cx="6687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SQL has three main components: 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Data Manipulation Language (DML), the Data Definition Language (DDL), and the Data Control Language (DCL)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Select statement parts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73E09-75C4-4ECD-A665-F65A91DCF598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SQL</a:t>
            </a:r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70174D95-F765-4472-A0A8-8C6307ED73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 contras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25" y="2617582"/>
            <a:ext cx="7742359" cy="386403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6598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418811" y="1395557"/>
            <a:ext cx="6687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 err="1">
                <a:solidFill>
                  <a:schemeClr val="bg1"/>
                </a:solidFill>
              </a:rPr>
              <a:t>DBViz</a:t>
            </a:r>
            <a:r>
              <a:rPr lang="en-US" dirty="0">
                <a:solidFill>
                  <a:schemeClr val="bg1"/>
                </a:solidFill>
              </a:rPr>
              <a:t> connect to a </a:t>
            </a:r>
            <a:r>
              <a:rPr lang="en-US" dirty="0" err="1">
                <a:solidFill>
                  <a:schemeClr val="bg1"/>
                </a:solidFill>
              </a:rPr>
              <a:t>db</a:t>
            </a:r>
            <a:r>
              <a:rPr lang="en-US" dirty="0">
                <a:solidFill>
                  <a:schemeClr val="bg1"/>
                </a:solidFill>
              </a:rPr>
              <a:t> and query some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73E09-75C4-4ECD-A665-F65A91DCF598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Let’s connect</a:t>
            </a:r>
          </a:p>
        </p:txBody>
      </p:sp>
    </p:spTree>
    <p:extLst>
      <p:ext uri="{BB962C8B-B14F-4D97-AF65-F5344CB8AC3E}">
        <p14:creationId xmlns:p14="http://schemas.microsoft.com/office/powerpoint/2010/main" val="240340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BFE0CF-5E25-4B80-89A2-18EA5E9CEA14}"/>
              </a:ext>
            </a:extLst>
          </p:cNvPr>
          <p:cNvSpPr txBox="1"/>
          <p:nvPr/>
        </p:nvSpPr>
        <p:spPr>
          <a:xfrm>
            <a:off x="1526959" y="798990"/>
            <a:ext cx="84959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Agenda: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 transmission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Databases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Why databases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Database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93884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669635" y="1300307"/>
            <a:ext cx="542636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Information - facts provided or learned about something or someone.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– electronic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Many events generate data: humans, nature, </a:t>
            </a:r>
          </a:p>
          <a:p>
            <a:r>
              <a:rPr lang="en-US" dirty="0">
                <a:solidFill>
                  <a:schemeClr val="bg1"/>
                </a:solidFill>
              </a:rPr>
              <a:t>Automations,…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Video, Messages, sensors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404592-B0BE-45F9-9210-D0385001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1300307"/>
            <a:ext cx="5395912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A1D7E-834C-4766-B9F5-F0C1D458FCC1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Information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54E1D-811D-42F0-BD3E-F3F18E41ED09}"/>
              </a:ext>
            </a:extLst>
          </p:cNvPr>
          <p:cNvSpPr txBox="1"/>
          <p:nvPr/>
        </p:nvSpPr>
        <p:spPr>
          <a:xfrm>
            <a:off x="8667749" y="3995882"/>
            <a:ext cx="31502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https://images.app.goo.gl/YH5BtUB66t7zZtWu9</a:t>
            </a:r>
            <a:endParaRPr lang="en-US" sz="11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7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600722" y="1300307"/>
            <a:ext cx="6687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travels thru many means: computer networks, telecom networks, circuits inside a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sender(place where the data is generated) to a receiver that stores the data or consumes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can be sent with or without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Continuous or 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Pull,Push,Streaming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Storing for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25B744-0431-40C6-B210-19670EEB4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8922"/>
              </p:ext>
            </p:extLst>
          </p:nvPr>
        </p:nvGraphicFramePr>
        <p:xfrm>
          <a:off x="7686028" y="1699037"/>
          <a:ext cx="3905250" cy="2586990"/>
        </p:xfrm>
        <a:graphic>
          <a:graphicData uri="http://schemas.openxmlformats.org/drawingml/2006/table">
            <a:tbl>
              <a:tblPr/>
              <a:tblGrid>
                <a:gridCol w="1952625">
                  <a:extLst>
                    <a:ext uri="{9D8B030D-6E8A-4147-A177-3AD203B41FA5}">
                      <a16:colId xmlns:a16="http://schemas.microsoft.com/office/drawing/2014/main" val="1572127755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555451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Streaming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48.9%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008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Social Networking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19.3%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28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Web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13.1%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43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Messaging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6.7%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171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File Sharing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1.3%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443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Cloud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1.1%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947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VPN and Security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0.9%</a:t>
                      </a:r>
                    </a:p>
                  </a:txBody>
                  <a:tcPr marL="117119" marR="117119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043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D2773E-0D20-4B00-94EB-2259E4CE76CB}"/>
              </a:ext>
            </a:extLst>
          </p:cNvPr>
          <p:cNvSpPr txBox="1"/>
          <p:nvPr/>
        </p:nvSpPr>
        <p:spPr>
          <a:xfrm>
            <a:off x="7686028" y="1115641"/>
            <a:ext cx="37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 traffic: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8181F-1DA1-44A1-AF10-5CEF40638C8E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transmission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16D70-19EC-4E94-A592-5F3C419B0C3C}"/>
              </a:ext>
            </a:extLst>
          </p:cNvPr>
          <p:cNvSpPr txBox="1"/>
          <p:nvPr/>
        </p:nvSpPr>
        <p:spPr>
          <a:xfrm>
            <a:off x="7617113" y="4286027"/>
            <a:ext cx="39052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https://www.visualcapitalist.com/the-worlds-most-used-apps-by-downstream-traffic/</a:t>
            </a:r>
            <a:endParaRPr lang="en-US" sz="100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1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580736" y="1010289"/>
            <a:ext cx="6687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File, Blocks and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Flat files, </a:t>
            </a:r>
            <a:r>
              <a:rPr lang="en-US" dirty="0" err="1">
                <a:solidFill>
                  <a:schemeClr val="bg1"/>
                </a:solidFill>
              </a:rPr>
              <a:t>xlxs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propietray</a:t>
            </a:r>
            <a:r>
              <a:rPr lang="en-US" dirty="0">
                <a:solidFill>
                  <a:schemeClr val="bg1"/>
                </a:solidFill>
              </a:rPr>
              <a:t>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Services: API, DB, FTP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21973-1BDE-426F-A314-12832D3901EF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storage types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BA9F7D4-B080-47C8-AD9E-0367F421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013" y="1010289"/>
            <a:ext cx="6381751" cy="303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669635" y="1010289"/>
            <a:ext cx="66874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Local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Local: </a:t>
            </a:r>
            <a:r>
              <a:rPr lang="en-US" dirty="0" err="1">
                <a:solidFill>
                  <a:schemeClr val="bg1"/>
                </a:solidFill>
              </a:rPr>
              <a:t>Hdds,CDs</a:t>
            </a:r>
            <a:r>
              <a:rPr lang="en-US" dirty="0">
                <a:solidFill>
                  <a:schemeClr val="bg1"/>
                </a:solidFill>
              </a:rPr>
              <a:t>, private datacenter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Cloud: filesystem like, databases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773E-0D20-4B00-94EB-2259E4CE76CB}"/>
              </a:ext>
            </a:extLst>
          </p:cNvPr>
          <p:cNvSpPr txBox="1"/>
          <p:nvPr/>
        </p:nvSpPr>
        <p:spPr>
          <a:xfrm>
            <a:off x="7686028" y="825623"/>
            <a:ext cx="37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DBE3A-9059-4311-83D0-D71BA140CD58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 storage location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ED86FC2-7190-4AE8-8E95-28EE92DE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04" y="1017967"/>
            <a:ext cx="5525759" cy="34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5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418811" y="1395557"/>
            <a:ext cx="8048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Database - a database is an organized collection of data stored and accessed electronically. Small databases can be stored on a file system, while large databases are hosted on computer clusters or 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PPB our </a:t>
            </a:r>
            <a:r>
              <a:rPr lang="en-US" dirty="0" err="1">
                <a:solidFill>
                  <a:schemeClr val="bg1"/>
                </a:solidFill>
              </a:rPr>
              <a:t>dbs</a:t>
            </a:r>
            <a:r>
              <a:rPr lang="en-US" dirty="0">
                <a:solidFill>
                  <a:schemeClr val="bg1"/>
                </a:solidFill>
              </a:rPr>
              <a:t> hold accounts, bets ,transactions, financial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73E09-75C4-4ECD-A665-F65A91DCF598}"/>
              </a:ext>
            </a:extLst>
          </p:cNvPr>
          <p:cNvSpPr txBox="1"/>
          <p:nvPr/>
        </p:nvSpPr>
        <p:spPr>
          <a:xfrm>
            <a:off x="669635" y="180975"/>
            <a:ext cx="108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 database</a:t>
            </a:r>
          </a:p>
        </p:txBody>
      </p:sp>
    </p:spTree>
    <p:extLst>
      <p:ext uri="{BB962C8B-B14F-4D97-AF65-F5344CB8AC3E}">
        <p14:creationId xmlns:p14="http://schemas.microsoft.com/office/powerpoint/2010/main" val="70335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669635" y="1010289"/>
            <a:ext cx="66874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Stores data in a proprietary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Reading/Writing the data thru a programming language (e.g. SQL)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a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Performant data 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888A04-E21B-45BF-B40B-67834ECD1313}"/>
              </a:ext>
            </a:extLst>
          </p:cNvPr>
          <p:cNvSpPr txBox="1"/>
          <p:nvPr/>
        </p:nvSpPr>
        <p:spPr>
          <a:xfrm>
            <a:off x="669635" y="180975"/>
            <a:ext cx="10852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16071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D714-19EF-4BF9-A177-278AF36C8558}"/>
              </a:ext>
            </a:extLst>
          </p:cNvPr>
          <p:cNvSpPr txBox="1"/>
          <p:nvPr/>
        </p:nvSpPr>
        <p:spPr>
          <a:xfrm>
            <a:off x="418811" y="1395557"/>
            <a:ext cx="668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Database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type: object,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Way of storing: columnar or row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SQL/ NoSQL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 instance/Cluster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73E09-75C4-4ECD-A665-F65A91DCF598}"/>
              </a:ext>
            </a:extLst>
          </p:cNvPr>
          <p:cNvSpPr txBox="1"/>
          <p:nvPr/>
        </p:nvSpPr>
        <p:spPr>
          <a:xfrm>
            <a:off x="669635" y="180975"/>
            <a:ext cx="108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Database types</a:t>
            </a:r>
          </a:p>
        </p:txBody>
      </p:sp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E01D9B30-2E6F-4893-ACFE-B221E186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9200"/>
            <a:ext cx="5761392" cy="36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4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2164624659A42B972D388035A3526" ma:contentTypeVersion="11" ma:contentTypeDescription="Create a new document." ma:contentTypeScope="" ma:versionID="59db4352a9a8284561fdadda9bdc4dc8">
  <xsd:schema xmlns:xsd="http://www.w3.org/2001/XMLSchema" xmlns:xs="http://www.w3.org/2001/XMLSchema" xmlns:p="http://schemas.microsoft.com/office/2006/metadata/properties" xmlns:ns2="a36ab0c5-fb91-4139-b316-448044950157" xmlns:ns3="ea83457f-3d5b-474b-b913-0b762ee65729" targetNamespace="http://schemas.microsoft.com/office/2006/metadata/properties" ma:root="true" ma:fieldsID="4f1a625cb5cdde1f6deaf59f2939b1f4" ns2:_="" ns3:_="">
    <xsd:import namespace="a36ab0c5-fb91-4139-b316-448044950157"/>
    <xsd:import namespace="ea83457f-3d5b-474b-b913-0b762ee65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ab0c5-fb91-4139-b316-448044950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3457f-3d5b-474b-b913-0b762ee65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83457f-3d5b-474b-b913-0b762ee65729">
      <UserInfo>
        <DisplayName>Colm O'Reilly</DisplayName>
        <AccountId>95</AccountId>
        <AccountType/>
      </UserInfo>
      <UserInfo>
        <DisplayName>Sara Sousa</DisplayName>
        <AccountId>445</AccountId>
        <AccountType/>
      </UserInfo>
      <UserInfo>
        <DisplayName>Gisela Oliveira</DisplayName>
        <AccountId>1011</AccountId>
        <AccountType/>
      </UserInfo>
      <UserInfo>
        <DisplayName>Soraya Dubler</DisplayName>
        <AccountId>133</AccountId>
        <AccountType/>
      </UserInfo>
      <UserInfo>
        <DisplayName>Shane Sweeney</DisplayName>
        <AccountId>55</AccountId>
        <AccountType/>
      </UserInfo>
      <UserInfo>
        <DisplayName>Hugh Coughlan</DisplayName>
        <AccountId>124</AccountId>
        <AccountType/>
      </UserInfo>
      <UserInfo>
        <DisplayName>Conor Lynch</DisplayName>
        <AccountId>127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409B3E-9E3B-4D7A-B302-73CD4823E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6ab0c5-fb91-4139-b316-448044950157"/>
    <ds:schemaRef ds:uri="ea83457f-3d5b-474b-b913-0b762ee65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7B7F90-9AD2-4DB4-BEB1-10716187A59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ea83457f-3d5b-474b-b913-0b762ee65729"/>
    <ds:schemaRef ds:uri="a36ab0c5-fb91-4139-b316-448044950157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56F8B7A-1C7C-4643-8221-7EE7EA166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14391</TotalTime>
  <Words>433</Words>
  <Application>Microsoft Office PowerPoint</Application>
  <PresentationFormat>Widescreen</PresentationFormat>
  <Paragraphs>114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Effra</vt:lpstr>
      <vt:lpstr>Segoe 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Ioan Cioflica</cp:lastModifiedBy>
  <cp:revision>212</cp:revision>
  <cp:lastPrinted>2019-12-11T10:35:15Z</cp:lastPrinted>
  <dcterms:created xsi:type="dcterms:W3CDTF">2019-02-18T10:58:09Z</dcterms:created>
  <dcterms:modified xsi:type="dcterms:W3CDTF">2022-07-11T18:39:35Z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0x0101006A62164624659A42B972D388035A3526</vt:lpwstr>
  </property>
</Properties>
</file>